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28"/>
  </p:notesMasterIdLst>
  <p:handoutMasterIdLst>
    <p:handoutMasterId r:id="rId29"/>
  </p:handoutMasterIdLst>
  <p:sldIdLst>
    <p:sldId id="280" r:id="rId2"/>
    <p:sldId id="407" r:id="rId3"/>
    <p:sldId id="417" r:id="rId4"/>
    <p:sldId id="422" r:id="rId5"/>
    <p:sldId id="418" r:id="rId6"/>
    <p:sldId id="419" r:id="rId7"/>
    <p:sldId id="420" r:id="rId8"/>
    <p:sldId id="421" r:id="rId9"/>
    <p:sldId id="423" r:id="rId10"/>
    <p:sldId id="424" r:id="rId11"/>
    <p:sldId id="425" r:id="rId12"/>
    <p:sldId id="426" r:id="rId13"/>
    <p:sldId id="427" r:id="rId14"/>
    <p:sldId id="428" r:id="rId15"/>
    <p:sldId id="429" r:id="rId16"/>
    <p:sldId id="430" r:id="rId17"/>
    <p:sldId id="431" r:id="rId18"/>
    <p:sldId id="432" r:id="rId19"/>
    <p:sldId id="433" r:id="rId20"/>
    <p:sldId id="434" r:id="rId21"/>
    <p:sldId id="435" r:id="rId22"/>
    <p:sldId id="436" r:id="rId23"/>
    <p:sldId id="437" r:id="rId24"/>
    <p:sldId id="438" r:id="rId25"/>
    <p:sldId id="439" r:id="rId26"/>
    <p:sldId id="406" r:id="rId27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C0BE"/>
    <a:srgbClr val="3C1642"/>
    <a:srgbClr val="F37748"/>
    <a:srgbClr val="F4D35E"/>
    <a:srgbClr val="F95738"/>
    <a:srgbClr val="F46036"/>
    <a:srgbClr val="3A506B"/>
    <a:srgbClr val="1C2541"/>
    <a:srgbClr val="0B132B"/>
    <a:srgbClr val="5A7D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04"/>
    <p:restoredTop sz="85100"/>
  </p:normalViewPr>
  <p:slideViewPr>
    <p:cSldViewPr showGuides="1">
      <p:cViewPr varScale="1">
        <p:scale>
          <a:sx n="43" d="100"/>
          <a:sy n="43" d="100"/>
        </p:scale>
        <p:origin x="272" y="648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9/18/23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limit which points we label.</a:t>
            </a:r>
          </a:p>
          <a:p>
            <a:r>
              <a:rPr lang="en-US" dirty="0"/>
              <a:t>What happens to your attention now?</a:t>
            </a:r>
          </a:p>
          <a:p>
            <a:r>
              <a:rPr lang="en-US" dirty="0"/>
              <a:t>Still have overlap issues…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524164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146794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23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761936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24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64683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440439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178273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we add pre-</a:t>
            </a:r>
            <a:r>
              <a:rPr lang="en-US" dirty="0" err="1"/>
              <a:t>attentiVe</a:t>
            </a:r>
            <a:r>
              <a:rPr lang="en-US" dirty="0"/>
              <a:t> attributes, the chart has a specific message, we have used pre-attentive attributes to focus the audience’s attention and make a specific point.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987158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200" dirty="0"/>
              <a:t>What have we done to the chart?</a:t>
            </a:r>
          </a:p>
          <a:p>
            <a:r>
              <a:rPr lang="en-US" sz="3200" dirty="0"/>
              <a:t>How does it enhance our understanding?</a:t>
            </a:r>
          </a:p>
          <a:p>
            <a:endParaRPr lang="en-US" dirty="0"/>
          </a:p>
          <a:p>
            <a:r>
              <a:rPr lang="en-US" dirty="0"/>
              <a:t>What benefit is there for repeating the same chart with different treatments?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213050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strategy we can use is to de-emphasize everything using color.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89316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does your eye go?</a:t>
            </a:r>
          </a:p>
          <a:p>
            <a:r>
              <a:rPr lang="en-US" dirty="0"/>
              <a:t>What does the author want you to understand from this chart?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528269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does your eye go?</a:t>
            </a:r>
          </a:p>
          <a:p>
            <a:r>
              <a:rPr lang="en-US" dirty="0"/>
              <a:t>What does the author want you to understand from this chart?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41733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Labels would be considered “added marks”</a:t>
            </a:r>
          </a:p>
          <a:p>
            <a:r>
              <a:rPr lang="en-US" dirty="0"/>
              <a:t>You can see here that adding labels for all points makes things more cluttered.</a:t>
            </a:r>
          </a:p>
          <a:p>
            <a:r>
              <a:rPr lang="en-US" dirty="0"/>
              <a:t>Especially note the placement of some of the labels. </a:t>
            </a:r>
          </a:p>
          <a:p>
            <a:r>
              <a:rPr lang="en-US" dirty="0"/>
              <a:t>This can be an issue in any tool and requires some tweaking to make sure labels end up in the right places.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91646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Directing the Audience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1E2B2-4172-7486-9C6B-56894996A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</a:t>
            </a:r>
            <a:r>
              <a:rPr lang="en-US" dirty="0" err="1"/>
              <a:t>preattentive</a:t>
            </a:r>
            <a:r>
              <a:rPr lang="en-US" dirty="0"/>
              <a:t> attributes</a:t>
            </a:r>
          </a:p>
        </p:txBody>
      </p:sp>
      <p:pic>
        <p:nvPicPr>
          <p:cNvPr id="4" name="Picture 3" descr="A graph of a graph showing the top 10 design concerns&#10;&#10;Description automatically generated">
            <a:extLst>
              <a:ext uri="{FF2B5EF4-FFF2-40B4-BE49-F238E27FC236}">
                <a16:creationId xmlns:a16="http://schemas.microsoft.com/office/drawing/2014/main" id="{E88838F8-DF68-71AC-5F8D-878BFD999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0464" y="3481386"/>
            <a:ext cx="15544800" cy="8636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140DCE9-B90B-F7AF-24C1-38B08F50E667}"/>
              </a:ext>
            </a:extLst>
          </p:cNvPr>
          <p:cNvSpPr txBox="1"/>
          <p:nvPr/>
        </p:nvSpPr>
        <p:spPr>
          <a:xfrm>
            <a:off x="1170464" y="2127057"/>
            <a:ext cx="12801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C0504D"/>
                </a:solidFill>
              </a:rPr>
              <a:t>7 of the top 10 design concerns have 10 or more concerns per 1,000.</a:t>
            </a:r>
          </a:p>
          <a:p>
            <a:r>
              <a:rPr lang="en-US" sz="3200" dirty="0"/>
              <a:t>Is this an acceptable default rate?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925203-B938-F1E9-D6BC-FC7220A3DC1F}"/>
              </a:ext>
            </a:extLst>
          </p:cNvPr>
          <p:cNvSpPr txBox="1"/>
          <p:nvPr/>
        </p:nvSpPr>
        <p:spPr>
          <a:xfrm>
            <a:off x="17038637" y="6214336"/>
            <a:ext cx="54864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What have we done to the chart?</a:t>
            </a:r>
          </a:p>
          <a:p>
            <a:endParaRPr lang="en-US" sz="4000" dirty="0"/>
          </a:p>
          <a:p>
            <a:r>
              <a:rPr lang="en-US" sz="4000" dirty="0"/>
              <a:t>How does it enhance our understanding?</a:t>
            </a:r>
          </a:p>
        </p:txBody>
      </p:sp>
    </p:spTree>
    <p:extLst>
      <p:ext uri="{BB962C8B-B14F-4D97-AF65-F5344CB8AC3E}">
        <p14:creationId xmlns:p14="http://schemas.microsoft.com/office/powerpoint/2010/main" val="2106032317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2FC60-93D0-60D5-AC8F-57E0EA0B8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</a:t>
            </a:r>
            <a:r>
              <a:rPr lang="en-US" dirty="0" err="1"/>
              <a:t>preattentive</a:t>
            </a:r>
            <a:r>
              <a:rPr lang="en-US" dirty="0"/>
              <a:t> attributes</a:t>
            </a:r>
          </a:p>
        </p:txBody>
      </p:sp>
      <p:pic>
        <p:nvPicPr>
          <p:cNvPr id="4" name="Picture 3" descr="A graph of a design&#10;&#10;Description automatically generated with medium confidence">
            <a:extLst>
              <a:ext uri="{FF2B5EF4-FFF2-40B4-BE49-F238E27FC236}">
                <a16:creationId xmlns:a16="http://schemas.microsoft.com/office/drawing/2014/main" id="{3DEEE46F-5B4C-69E3-3B38-215B7CF2A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54362"/>
            <a:ext cx="15544800" cy="8636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658C26-5AC8-874B-2843-8FF0E4C41EEA}"/>
              </a:ext>
            </a:extLst>
          </p:cNvPr>
          <p:cNvSpPr txBox="1"/>
          <p:nvPr/>
        </p:nvSpPr>
        <p:spPr>
          <a:xfrm>
            <a:off x="16581437" y="4417581"/>
            <a:ext cx="441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Comments indicate that </a:t>
            </a:r>
            <a:r>
              <a:rPr lang="en-US" sz="2400" b="1" dirty="0">
                <a:solidFill>
                  <a:srgbClr val="C0504D"/>
                </a:solidFill>
              </a:rPr>
              <a:t>noisy tire issues</a:t>
            </a:r>
            <a:r>
              <a:rPr lang="en-US" sz="2400" dirty="0"/>
              <a:t> are the most apparent </a:t>
            </a:r>
            <a:r>
              <a:rPr lang="en-US" sz="2400" b="1" dirty="0"/>
              <a:t>in the rain</a:t>
            </a:r>
            <a:r>
              <a:rPr lang="en-US" sz="2400" dirty="0"/>
              <a:t>.</a:t>
            </a:r>
            <a:endParaRPr lang="en-US" sz="2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FCCE86-7218-AA99-3D19-FF908ABAE9B7}"/>
              </a:ext>
            </a:extLst>
          </p:cNvPr>
          <p:cNvSpPr txBox="1"/>
          <p:nvPr/>
        </p:nvSpPr>
        <p:spPr>
          <a:xfrm>
            <a:off x="16581437" y="5854714"/>
            <a:ext cx="4419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Complaints about </a:t>
            </a:r>
            <a:r>
              <a:rPr lang="en-US" sz="2400" b="1" dirty="0">
                <a:solidFill>
                  <a:srgbClr val="C0504D"/>
                </a:solidFill>
              </a:rPr>
              <a:t>engine noise</a:t>
            </a:r>
            <a:r>
              <a:rPr lang="en-US" sz="2400" dirty="0"/>
              <a:t> commonly cited </a:t>
            </a:r>
            <a:r>
              <a:rPr lang="en-US" sz="2400" b="1" dirty="0"/>
              <a:t>after the car had not been driven for a while</a:t>
            </a:r>
            <a:r>
              <a:rPr lang="en-US" sz="2400" dirty="0"/>
              <a:t>.</a:t>
            </a:r>
            <a:endParaRPr lang="en-US" sz="2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F11C70-3C72-BCBE-5EFF-9FA3B6B9F27C}"/>
              </a:ext>
            </a:extLst>
          </p:cNvPr>
          <p:cNvSpPr txBox="1"/>
          <p:nvPr/>
        </p:nvSpPr>
        <p:spPr>
          <a:xfrm>
            <a:off x="16581437" y="7661178"/>
            <a:ext cx="441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Excessive </a:t>
            </a:r>
            <a:r>
              <a:rPr lang="en-US" sz="2400" b="1" dirty="0">
                <a:solidFill>
                  <a:srgbClr val="C0504D"/>
                </a:solidFill>
              </a:rPr>
              <a:t>wind noise</a:t>
            </a:r>
            <a:r>
              <a:rPr lang="en-US" sz="2400" dirty="0"/>
              <a:t> is noted primarily in </a:t>
            </a:r>
            <a:r>
              <a:rPr lang="en-US" sz="2400" b="1" dirty="0"/>
              <a:t>freeway driving at high speeds</a:t>
            </a:r>
            <a:r>
              <a:rPr lang="en-US" sz="2400" dirty="0"/>
              <a:t>.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74972449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4AC5C-49C5-3654-630C-97CA10643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color to draw attention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64E88D-57D3-1BE2-900D-FDD4C7480BCB}"/>
              </a:ext>
            </a:extLst>
          </p:cNvPr>
          <p:cNvSpPr txBox="1"/>
          <p:nvPr/>
        </p:nvSpPr>
        <p:spPr>
          <a:xfrm>
            <a:off x="16657637" y="3459162"/>
            <a:ext cx="558117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Recall this graph from the text.</a:t>
            </a:r>
          </a:p>
          <a:p>
            <a:endParaRPr lang="en-US" sz="4000" dirty="0"/>
          </a:p>
          <a:p>
            <a:r>
              <a:rPr lang="en-US" sz="4000" dirty="0"/>
              <a:t>Used in the discussion of how to de-clutter.</a:t>
            </a:r>
          </a:p>
          <a:p>
            <a:endParaRPr lang="en-US" sz="4000" dirty="0"/>
          </a:p>
          <a:p>
            <a:r>
              <a:rPr lang="en-US" sz="4000" dirty="0"/>
              <a:t>Will use it to discuss using color to draw the audience’s attention.</a:t>
            </a:r>
          </a:p>
        </p:txBody>
      </p:sp>
      <p:pic>
        <p:nvPicPr>
          <p:cNvPr id="7" name="Picture 6" descr="A graph of a line&#10;&#10;Description automatically generated with medium confidence">
            <a:extLst>
              <a:ext uri="{FF2B5EF4-FFF2-40B4-BE49-F238E27FC236}">
                <a16:creationId xmlns:a16="http://schemas.microsoft.com/office/drawing/2014/main" id="{AB79E565-C778-49E9-5042-1B162E4E6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278" y="3154362"/>
            <a:ext cx="15553944" cy="8641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127450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E15E6-268B-94E7-69A6-BF76F785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reading pattern</a:t>
            </a:r>
          </a:p>
        </p:txBody>
      </p:sp>
      <p:pic>
        <p:nvPicPr>
          <p:cNvPr id="6" name="Picture 5" descr="A graph showing the number of months&#10;&#10;Description automatically generated">
            <a:extLst>
              <a:ext uri="{FF2B5EF4-FFF2-40B4-BE49-F238E27FC236}">
                <a16:creationId xmlns:a16="http://schemas.microsoft.com/office/drawing/2014/main" id="{CF2F9894-1190-C246-0943-2EAA5D200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7665" y="3001962"/>
            <a:ext cx="15553944" cy="8641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662730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4AC5C-49C5-3654-630C-97CA10643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color</a:t>
            </a:r>
          </a:p>
        </p:txBody>
      </p:sp>
      <p:pic>
        <p:nvPicPr>
          <p:cNvPr id="7" name="Picture 6" descr="A graph of a line&#10;&#10;Description automatically generated with medium confidence">
            <a:extLst>
              <a:ext uri="{FF2B5EF4-FFF2-40B4-BE49-F238E27FC236}">
                <a16:creationId xmlns:a16="http://schemas.microsoft.com/office/drawing/2014/main" id="{0575C0BD-9D80-F54E-DC60-61EE17BBF1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7665" y="2925762"/>
            <a:ext cx="15553944" cy="8641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315727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C6621-B62B-A834-56DB-80C8BED84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Added marks – labels</a:t>
            </a:r>
          </a:p>
        </p:txBody>
      </p:sp>
      <p:pic>
        <p:nvPicPr>
          <p:cNvPr id="6" name="Picture 5" descr="A graph with numbers and a line&#10;&#10;Description automatically generated">
            <a:extLst>
              <a:ext uri="{FF2B5EF4-FFF2-40B4-BE49-F238E27FC236}">
                <a16:creationId xmlns:a16="http://schemas.microsoft.com/office/drawing/2014/main" id="{EC115BBF-1FE5-B622-D7B1-9E8FC3705C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7665" y="3078162"/>
            <a:ext cx="15553944" cy="8641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171975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5C337-9BF1-5C30-07B0-A6FB980D9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Added marks – partial labels</a:t>
            </a:r>
          </a:p>
        </p:txBody>
      </p:sp>
      <p:pic>
        <p:nvPicPr>
          <p:cNvPr id="6" name="Picture 5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C6B04CA7-7C79-46A1-56CC-66E6D32E1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7665" y="3078162"/>
            <a:ext cx="15553944" cy="8641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387611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61C98-7CD0-05A3-0D5D-451605A08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5D2FFF4A-A585-40F8-207D-CD2515FBE484}"/>
              </a:ext>
            </a:extLst>
          </p:cNvPr>
          <p:cNvSpPr/>
          <p:nvPr/>
        </p:nvSpPr>
        <p:spPr>
          <a:xfrm>
            <a:off x="1343520" y="1798738"/>
            <a:ext cx="20722234" cy="10172700"/>
          </a:xfrm>
          <a:custGeom>
            <a:avLst/>
            <a:gdLst>
              <a:gd name="connsiteX0" fmla="*/ 15245120 w 20722234"/>
              <a:gd name="connsiteY0" fmla="*/ 0 h 10172700"/>
              <a:gd name="connsiteX1" fmla="*/ 18102620 w 20722234"/>
              <a:gd name="connsiteY1" fmla="*/ 2857500 h 10172700"/>
              <a:gd name="connsiteX2" fmla="*/ 18088568 w 20722234"/>
              <a:gd name="connsiteY2" fmla="*/ 3135798 h 10172700"/>
              <a:gd name="connsiteX3" fmla="*/ 18181582 w 20722234"/>
              <a:gd name="connsiteY3" fmla="*/ 3090991 h 10172700"/>
              <a:gd name="connsiteX4" fmla="*/ 18893434 w 20722234"/>
              <a:gd name="connsiteY4" fmla="*/ 2947274 h 10172700"/>
              <a:gd name="connsiteX5" fmla="*/ 20722234 w 20722234"/>
              <a:gd name="connsiteY5" fmla="*/ 4776074 h 10172700"/>
              <a:gd name="connsiteX6" fmla="*/ 18893434 w 20722234"/>
              <a:gd name="connsiteY6" fmla="*/ 6604874 h 10172700"/>
              <a:gd name="connsiteX7" fmla="*/ 17101788 w 20722234"/>
              <a:gd name="connsiteY7" fmla="*/ 5144641 h 10172700"/>
              <a:gd name="connsiteX8" fmla="*/ 17086024 w 20722234"/>
              <a:gd name="connsiteY8" fmla="*/ 5041340 h 10172700"/>
              <a:gd name="connsiteX9" fmla="*/ 17062756 w 20722234"/>
              <a:gd name="connsiteY9" fmla="*/ 5062486 h 10172700"/>
              <a:gd name="connsiteX10" fmla="*/ 16094854 w 20722234"/>
              <a:gd name="connsiteY10" fmla="*/ 5586533 h 10172700"/>
              <a:gd name="connsiteX11" fmla="*/ 15932426 w 20722234"/>
              <a:gd name="connsiteY11" fmla="*/ 5628297 h 10172700"/>
              <a:gd name="connsiteX12" fmla="*/ 15970910 w 20722234"/>
              <a:gd name="connsiteY12" fmla="*/ 5777966 h 10172700"/>
              <a:gd name="connsiteX13" fmla="*/ 16045220 w 20722234"/>
              <a:gd name="connsiteY13" fmla="*/ 6515100 h 10172700"/>
              <a:gd name="connsiteX14" fmla="*/ 12387620 w 20722234"/>
              <a:gd name="connsiteY14" fmla="*/ 10172700 h 10172700"/>
              <a:gd name="connsiteX15" fmla="*/ 8804330 w 20722234"/>
              <a:gd name="connsiteY15" fmla="*/ 7252234 h 10172700"/>
              <a:gd name="connsiteX16" fmla="*/ 8793285 w 20722234"/>
              <a:gd name="connsiteY16" fmla="*/ 7179869 h 10172700"/>
              <a:gd name="connsiteX17" fmla="*/ 8510706 w 20722234"/>
              <a:gd name="connsiteY17" fmla="*/ 7194138 h 10172700"/>
              <a:gd name="connsiteX18" fmla="*/ 6141223 w 20722234"/>
              <a:gd name="connsiteY18" fmla="*/ 5934294 h 10172700"/>
              <a:gd name="connsiteX19" fmla="*/ 6055326 w 20722234"/>
              <a:gd name="connsiteY19" fmla="*/ 5792903 h 10172700"/>
              <a:gd name="connsiteX20" fmla="*/ 5982005 w 20722234"/>
              <a:gd name="connsiteY20" fmla="*/ 5890954 h 10172700"/>
              <a:gd name="connsiteX21" fmla="*/ 3777019 w 20722234"/>
              <a:gd name="connsiteY21" fmla="*/ 6930818 h 10172700"/>
              <a:gd name="connsiteX22" fmla="*/ 2414965 w 20722234"/>
              <a:gd name="connsiteY22" fmla="*/ 6585934 h 10172700"/>
              <a:gd name="connsiteX23" fmla="*/ 2333424 w 20722234"/>
              <a:gd name="connsiteY23" fmla="*/ 6536396 h 10172700"/>
              <a:gd name="connsiteX24" fmla="*/ 2244065 w 20722234"/>
              <a:gd name="connsiteY24" fmla="*/ 6617611 h 10172700"/>
              <a:gd name="connsiteX25" fmla="*/ 1371600 w 20722234"/>
              <a:gd name="connsiteY25" fmla="*/ 6930818 h 10172700"/>
              <a:gd name="connsiteX26" fmla="*/ 0 w 20722234"/>
              <a:gd name="connsiteY26" fmla="*/ 5559218 h 10172700"/>
              <a:gd name="connsiteX27" fmla="*/ 837711 w 20722234"/>
              <a:gd name="connsiteY27" fmla="*/ 4295405 h 10172700"/>
              <a:gd name="connsiteX28" fmla="*/ 929046 w 20722234"/>
              <a:gd name="connsiteY28" fmla="*/ 4261977 h 10172700"/>
              <a:gd name="connsiteX29" fmla="*/ 919519 w 20722234"/>
              <a:gd name="connsiteY29" fmla="*/ 4073318 h 10172700"/>
              <a:gd name="connsiteX30" fmla="*/ 3777019 w 20722234"/>
              <a:gd name="connsiteY30" fmla="*/ 1215818 h 10172700"/>
              <a:gd name="connsiteX31" fmla="*/ 6146503 w 20722234"/>
              <a:gd name="connsiteY31" fmla="*/ 2475662 h 10172700"/>
              <a:gd name="connsiteX32" fmla="*/ 6232400 w 20722234"/>
              <a:gd name="connsiteY32" fmla="*/ 2617053 h 10172700"/>
              <a:gd name="connsiteX33" fmla="*/ 6305721 w 20722234"/>
              <a:gd name="connsiteY33" fmla="*/ 2519003 h 10172700"/>
              <a:gd name="connsiteX34" fmla="*/ 8510706 w 20722234"/>
              <a:gd name="connsiteY34" fmla="*/ 1479138 h 10172700"/>
              <a:gd name="connsiteX35" fmla="*/ 11023321 w 20722234"/>
              <a:gd name="connsiteY35" fmla="*/ 2974584 h 10172700"/>
              <a:gd name="connsiteX36" fmla="*/ 11082802 w 20722234"/>
              <a:gd name="connsiteY36" fmla="*/ 3098058 h 10172700"/>
              <a:gd name="connsiteX37" fmla="*/ 11130015 w 20722234"/>
              <a:gd name="connsiteY37" fmla="*/ 3079443 h 10172700"/>
              <a:gd name="connsiteX38" fmla="*/ 12387620 w 20722234"/>
              <a:gd name="connsiteY38" fmla="*/ 2857500 h 10172700"/>
              <a:gd name="connsiteX39" fmla="*/ 15245120 w 20722234"/>
              <a:gd name="connsiteY39" fmla="*/ 0 h 1017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0722234" h="10172700">
                <a:moveTo>
                  <a:pt x="15245120" y="0"/>
                </a:moveTo>
                <a:cubicBezTo>
                  <a:pt x="16823274" y="0"/>
                  <a:pt x="18102620" y="1279346"/>
                  <a:pt x="18102620" y="2857500"/>
                </a:cubicBezTo>
                <a:lnTo>
                  <a:pt x="18088568" y="3135798"/>
                </a:lnTo>
                <a:lnTo>
                  <a:pt x="18181582" y="3090991"/>
                </a:lnTo>
                <a:cubicBezTo>
                  <a:pt x="18400378" y="2998448"/>
                  <a:pt x="18640930" y="2947274"/>
                  <a:pt x="18893434" y="2947274"/>
                </a:cubicBezTo>
                <a:cubicBezTo>
                  <a:pt x="19903452" y="2947274"/>
                  <a:pt x="20722234" y="3766056"/>
                  <a:pt x="20722234" y="4776074"/>
                </a:cubicBezTo>
                <a:cubicBezTo>
                  <a:pt x="20722234" y="5786092"/>
                  <a:pt x="19903452" y="6604874"/>
                  <a:pt x="18893434" y="6604874"/>
                </a:cubicBezTo>
                <a:cubicBezTo>
                  <a:pt x="18009668" y="6604874"/>
                  <a:pt x="17272318" y="5977994"/>
                  <a:pt x="17101788" y="5144641"/>
                </a:cubicBezTo>
                <a:lnTo>
                  <a:pt x="17086024" y="5041340"/>
                </a:lnTo>
                <a:lnTo>
                  <a:pt x="17062756" y="5062486"/>
                </a:lnTo>
                <a:cubicBezTo>
                  <a:pt x="16780502" y="5295423"/>
                  <a:pt x="16452760" y="5475212"/>
                  <a:pt x="16094854" y="5586533"/>
                </a:cubicBezTo>
                <a:lnTo>
                  <a:pt x="15932426" y="5628297"/>
                </a:lnTo>
                <a:lnTo>
                  <a:pt x="15970910" y="5777966"/>
                </a:lnTo>
                <a:cubicBezTo>
                  <a:pt x="16019634" y="6016067"/>
                  <a:pt x="16045220" y="6262596"/>
                  <a:pt x="16045220" y="6515100"/>
                </a:cubicBezTo>
                <a:cubicBezTo>
                  <a:pt x="16045220" y="8535137"/>
                  <a:pt x="14407657" y="10172700"/>
                  <a:pt x="12387620" y="10172700"/>
                </a:cubicBezTo>
                <a:cubicBezTo>
                  <a:pt x="10620088" y="10172700"/>
                  <a:pt x="9145387" y="8918941"/>
                  <a:pt x="8804330" y="7252234"/>
                </a:cubicBezTo>
                <a:lnTo>
                  <a:pt x="8793285" y="7179869"/>
                </a:lnTo>
                <a:lnTo>
                  <a:pt x="8510706" y="7194138"/>
                </a:lnTo>
                <a:cubicBezTo>
                  <a:pt x="7524361" y="7194138"/>
                  <a:pt x="6654736" y="6694394"/>
                  <a:pt x="6141223" y="5934294"/>
                </a:cubicBezTo>
                <a:lnTo>
                  <a:pt x="6055326" y="5792903"/>
                </a:lnTo>
                <a:lnTo>
                  <a:pt x="5982005" y="5890954"/>
                </a:lnTo>
                <a:cubicBezTo>
                  <a:pt x="5457898" y="6526025"/>
                  <a:pt x="4664731" y="6930818"/>
                  <a:pt x="3777019" y="6930818"/>
                </a:cubicBezTo>
                <a:cubicBezTo>
                  <a:pt x="3283846" y="6930818"/>
                  <a:pt x="2819853" y="6805882"/>
                  <a:pt x="2414965" y="6585934"/>
                </a:cubicBezTo>
                <a:lnTo>
                  <a:pt x="2333424" y="6536396"/>
                </a:lnTo>
                <a:lnTo>
                  <a:pt x="2244065" y="6617611"/>
                </a:lnTo>
                <a:cubicBezTo>
                  <a:pt x="2006971" y="6813278"/>
                  <a:pt x="1703012" y="6930818"/>
                  <a:pt x="1371600" y="6930818"/>
                </a:cubicBezTo>
                <a:cubicBezTo>
                  <a:pt x="614086" y="6930818"/>
                  <a:pt x="0" y="6316732"/>
                  <a:pt x="0" y="5559218"/>
                </a:cubicBezTo>
                <a:cubicBezTo>
                  <a:pt x="0" y="4991083"/>
                  <a:pt x="345423" y="4503626"/>
                  <a:pt x="837711" y="4295405"/>
                </a:cubicBezTo>
                <a:lnTo>
                  <a:pt x="929046" y="4261977"/>
                </a:lnTo>
                <a:lnTo>
                  <a:pt x="919519" y="4073318"/>
                </a:lnTo>
                <a:cubicBezTo>
                  <a:pt x="919519" y="2495164"/>
                  <a:pt x="2198865" y="1215818"/>
                  <a:pt x="3777019" y="1215818"/>
                </a:cubicBezTo>
                <a:cubicBezTo>
                  <a:pt x="4763365" y="1215818"/>
                  <a:pt x="5632990" y="1715563"/>
                  <a:pt x="6146503" y="2475662"/>
                </a:cubicBezTo>
                <a:lnTo>
                  <a:pt x="6232400" y="2617053"/>
                </a:lnTo>
                <a:lnTo>
                  <a:pt x="6305721" y="2519003"/>
                </a:lnTo>
                <a:cubicBezTo>
                  <a:pt x="6829828" y="1883931"/>
                  <a:pt x="7622995" y="1479138"/>
                  <a:pt x="8510706" y="1479138"/>
                </a:cubicBezTo>
                <a:cubicBezTo>
                  <a:pt x="9595687" y="1479138"/>
                  <a:pt x="10539434" y="2083830"/>
                  <a:pt x="11023321" y="2974584"/>
                </a:cubicBezTo>
                <a:lnTo>
                  <a:pt x="11082802" y="3098058"/>
                </a:lnTo>
                <a:lnTo>
                  <a:pt x="11130015" y="3079443"/>
                </a:lnTo>
                <a:cubicBezTo>
                  <a:pt x="11522156" y="2935860"/>
                  <a:pt x="11945737" y="2857500"/>
                  <a:pt x="12387620" y="2857500"/>
                </a:cubicBezTo>
                <a:cubicBezTo>
                  <a:pt x="12387620" y="1279346"/>
                  <a:pt x="13666966" y="0"/>
                  <a:pt x="15245120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29F52A-696C-66F6-002A-9AED120F42B5}"/>
              </a:ext>
            </a:extLst>
          </p:cNvPr>
          <p:cNvSpPr txBox="1"/>
          <p:nvPr/>
        </p:nvSpPr>
        <p:spPr>
          <a:xfrm>
            <a:off x="4541837" y="5040631"/>
            <a:ext cx="1569720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Strategic </a:t>
            </a:r>
            <a:r>
              <a:rPr lang="en-US" sz="7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Preattentive</a:t>
            </a:r>
            <a:r>
              <a:rPr lang="en-US" sz="7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Attributes</a:t>
            </a:r>
          </a:p>
        </p:txBody>
      </p:sp>
    </p:spTree>
    <p:extLst>
      <p:ext uri="{BB962C8B-B14F-4D97-AF65-F5344CB8AC3E}">
        <p14:creationId xmlns:p14="http://schemas.microsoft.com/office/powerpoint/2010/main" val="3571458199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BF007-3AC0-458D-167B-D09A95D15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size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BE16E0-FE5D-BA1B-961F-E98A93FF1445}"/>
              </a:ext>
            </a:extLst>
          </p:cNvPr>
          <p:cNvSpPr txBox="1"/>
          <p:nvPr/>
        </p:nvSpPr>
        <p:spPr>
          <a:xfrm>
            <a:off x="1170464" y="2697162"/>
            <a:ext cx="1050337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/>
              <a:t>Relative size denotes relative importance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1FEBDA-A5E7-9216-C307-705A88BE59D4}"/>
              </a:ext>
            </a:extLst>
          </p:cNvPr>
          <p:cNvSpPr txBox="1"/>
          <p:nvPr/>
        </p:nvSpPr>
        <p:spPr>
          <a:xfrm>
            <a:off x="14981237" y="5251707"/>
            <a:ext cx="7772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Make sure you use size intentionally, otherwise your audience will not focus where you want them to.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B57D84-EA82-DA8B-B82B-606C9377384B}"/>
              </a:ext>
            </a:extLst>
          </p:cNvPr>
          <p:cNvSpPr txBox="1"/>
          <p:nvPr/>
        </p:nvSpPr>
        <p:spPr>
          <a:xfrm>
            <a:off x="1170464" y="7945180"/>
            <a:ext cx="1381077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This is especially true when you have multiple visualizations displayed at once</a:t>
            </a:r>
          </a:p>
        </p:txBody>
      </p:sp>
    </p:spTree>
    <p:extLst>
      <p:ext uri="{BB962C8B-B14F-4D97-AF65-F5344CB8AC3E}">
        <p14:creationId xmlns:p14="http://schemas.microsoft.com/office/powerpoint/2010/main" val="2576217424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BE952-B6B6-0A9A-9214-B8D39BD01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chart should you focus on?</a:t>
            </a:r>
          </a:p>
        </p:txBody>
      </p:sp>
      <p:pic>
        <p:nvPicPr>
          <p:cNvPr id="6" name="Picture 5" descr="A graph of a line&#10;&#10;Description automatically generated with medium confidence">
            <a:extLst>
              <a:ext uri="{FF2B5EF4-FFF2-40B4-BE49-F238E27FC236}">
                <a16:creationId xmlns:a16="http://schemas.microsoft.com/office/drawing/2014/main" id="{3B16D4C2-A616-4D52-68A1-DA349893A5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238" y="3230562"/>
            <a:ext cx="13013972" cy="7229984"/>
          </a:xfrm>
          <a:prstGeom prst="rect">
            <a:avLst/>
          </a:prstGeom>
        </p:spPr>
      </p:pic>
      <p:pic>
        <p:nvPicPr>
          <p:cNvPr id="8" name="Picture 7" descr="A graph with text on it&#10;&#10;Description automatically generated">
            <a:extLst>
              <a:ext uri="{FF2B5EF4-FFF2-40B4-BE49-F238E27FC236}">
                <a16:creationId xmlns:a16="http://schemas.microsoft.com/office/drawing/2014/main" id="{232A7F4C-F4F8-FA60-5D84-142C2065D3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52637" y="3230562"/>
            <a:ext cx="7772400" cy="4318000"/>
          </a:xfrm>
          <a:prstGeom prst="rect">
            <a:avLst/>
          </a:prstGeom>
        </p:spPr>
      </p:pic>
      <p:pic>
        <p:nvPicPr>
          <p:cNvPr id="4" name="Picture 3" descr="A graph of a graph with text&#10;&#10;Description automatically generated with medium confidence">
            <a:extLst>
              <a:ext uri="{FF2B5EF4-FFF2-40B4-BE49-F238E27FC236}">
                <a16:creationId xmlns:a16="http://schemas.microsoft.com/office/drawing/2014/main" id="{4CE7969F-5AAE-CD77-0BC4-146296E64B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54558" y="7777163"/>
            <a:ext cx="7772400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60601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B9860-B1F6-877F-C2F4-4B63A50AB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Preattentive</a:t>
            </a:r>
            <a:r>
              <a:rPr lang="en-US" dirty="0"/>
              <a:t> attributes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870DD6-23A9-7783-690A-E586B22B5AFE}"/>
              </a:ext>
            </a:extLst>
          </p:cNvPr>
          <p:cNvSpPr txBox="1"/>
          <p:nvPr/>
        </p:nvSpPr>
        <p:spPr>
          <a:xfrm>
            <a:off x="1951037" y="3306762"/>
            <a:ext cx="92202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/>
              <a:t>Primary goal of data visualization?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85D59A-699D-5F76-E99F-2DF0CA9066D7}"/>
              </a:ext>
            </a:extLst>
          </p:cNvPr>
          <p:cNvSpPr txBox="1"/>
          <p:nvPr/>
        </p:nvSpPr>
        <p:spPr>
          <a:xfrm>
            <a:off x="1951037" y="4602162"/>
            <a:ext cx="14935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Make it easier to see patterns, trends or insights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582F98-74E1-2AB3-B44F-4FBC53CED975}"/>
              </a:ext>
            </a:extLst>
          </p:cNvPr>
          <p:cNvSpPr txBox="1"/>
          <p:nvPr/>
        </p:nvSpPr>
        <p:spPr>
          <a:xfrm>
            <a:off x="1951037" y="7118013"/>
            <a:ext cx="92202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/>
              <a:t>How do we do that?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716047-ACDA-3637-8527-F863306E0D4F}"/>
              </a:ext>
            </a:extLst>
          </p:cNvPr>
          <p:cNvSpPr txBox="1"/>
          <p:nvPr/>
        </p:nvSpPr>
        <p:spPr>
          <a:xfrm>
            <a:off x="1928248" y="8412162"/>
            <a:ext cx="14935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4000" dirty="0"/>
              <a:t>Removing clutter</a:t>
            </a:r>
          </a:p>
          <a:p>
            <a:pPr>
              <a:spcAft>
                <a:spcPts val="1200"/>
              </a:spcAft>
            </a:pPr>
            <a:r>
              <a:rPr lang="en-US" sz="4000" dirty="0"/>
              <a:t>Focusing attention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5B9C4AC-F5F8-D0AC-84E4-9886EA869CEB}"/>
              </a:ext>
            </a:extLst>
          </p:cNvPr>
          <p:cNvSpPr/>
          <p:nvPr/>
        </p:nvSpPr>
        <p:spPr>
          <a:xfrm>
            <a:off x="1699648" y="9174162"/>
            <a:ext cx="5204389" cy="990600"/>
          </a:xfrm>
          <a:prstGeom prst="roundRect">
            <a:avLst/>
          </a:prstGeom>
          <a:noFill/>
          <a:ln w="508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99286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FF6B3-A6AE-D7E3-8461-DF467308A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Size is why bubble charts work</a:t>
            </a:r>
          </a:p>
        </p:txBody>
      </p:sp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0CAC69A0-3516-08F3-6228-A98376624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464" y="2316162"/>
            <a:ext cx="13840594" cy="97698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EB65DC-A4A2-B637-6685-811C5BFD1834}"/>
              </a:ext>
            </a:extLst>
          </p:cNvPr>
          <p:cNvSpPr txBox="1"/>
          <p:nvPr/>
        </p:nvSpPr>
        <p:spPr>
          <a:xfrm>
            <a:off x="16124237" y="4690536"/>
            <a:ext cx="66294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Bubble charts take advantage of this </a:t>
            </a:r>
            <a:r>
              <a:rPr lang="en-US" sz="4000" dirty="0" err="1"/>
              <a:t>preattentive</a:t>
            </a:r>
            <a:r>
              <a:rPr lang="en-US" sz="4000" dirty="0"/>
              <a:t> attribute b/c it shows emphasis, and we naturally equate numeric meaning to size.</a:t>
            </a:r>
          </a:p>
        </p:txBody>
      </p:sp>
    </p:spTree>
    <p:extLst>
      <p:ext uri="{BB962C8B-B14F-4D97-AF65-F5344CB8AC3E}">
        <p14:creationId xmlns:p14="http://schemas.microsoft.com/office/powerpoint/2010/main" val="1781373421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C7416-88E0-25B3-BD7E-FB0F27BEF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color sparingly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29923A-B8E1-EBD6-A95D-2861DA35A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4237" y="2087560"/>
            <a:ext cx="9192726" cy="86422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71DBC8-626E-3099-CC97-A75F642C4A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0463" y="2087561"/>
            <a:ext cx="8476773" cy="86422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A9A583-6AE8-435F-7B94-AC35B48DBEFC}"/>
              </a:ext>
            </a:extLst>
          </p:cNvPr>
          <p:cNvSpPr txBox="1"/>
          <p:nvPr/>
        </p:nvSpPr>
        <p:spPr>
          <a:xfrm>
            <a:off x="1170463" y="10715869"/>
            <a:ext cx="87815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Too many colors</a:t>
            </a:r>
          </a:p>
          <a:p>
            <a:r>
              <a:rPr lang="en-US" sz="3200" dirty="0"/>
              <a:t>Distracting</a:t>
            </a:r>
          </a:p>
          <a:p>
            <a:r>
              <a:rPr lang="en-US" sz="3200" dirty="0"/>
              <a:t>Lose </a:t>
            </a:r>
            <a:r>
              <a:rPr lang="en-US" sz="3200" dirty="0" err="1"/>
              <a:t>preattentive</a:t>
            </a:r>
            <a:r>
              <a:rPr lang="en-US" sz="3200" dirty="0"/>
              <a:t> value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CD8661-CA40-25CE-7EB1-4A50E20C238E}"/>
              </a:ext>
            </a:extLst>
          </p:cNvPr>
          <p:cNvSpPr txBox="1"/>
          <p:nvPr/>
        </p:nvSpPr>
        <p:spPr>
          <a:xfrm>
            <a:off x="12312148" y="10715869"/>
            <a:ext cx="87815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Sparing use of saturation (not hue/color)</a:t>
            </a:r>
          </a:p>
          <a:p>
            <a:r>
              <a:rPr lang="en-US" sz="3200" dirty="0"/>
              <a:t>Saturation is associated with a numerical value!</a:t>
            </a:r>
          </a:p>
          <a:p>
            <a:r>
              <a:rPr lang="en-US" sz="3200" dirty="0"/>
              <a:t>Eye is now drawn to darker colors</a:t>
            </a:r>
          </a:p>
        </p:txBody>
      </p:sp>
    </p:spTree>
    <p:extLst>
      <p:ext uri="{BB962C8B-B14F-4D97-AF65-F5344CB8AC3E}">
        <p14:creationId xmlns:p14="http://schemas.microsoft.com/office/powerpoint/2010/main" val="3634759336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FD5D7-F9E0-708C-B1E7-5E221E56E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color intentionally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8D43DB-BC4D-A8F3-E624-9439EAFDC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374" y="2468562"/>
            <a:ext cx="11640297" cy="9296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85CFB2-C2F0-5CA8-5BCA-CB2BF0BDB706}"/>
              </a:ext>
            </a:extLst>
          </p:cNvPr>
          <p:cNvSpPr txBox="1"/>
          <p:nvPr/>
        </p:nvSpPr>
        <p:spPr>
          <a:xfrm>
            <a:off x="14676437" y="3611562"/>
            <a:ext cx="8001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Why are the bars different colors?</a:t>
            </a:r>
          </a:p>
          <a:p>
            <a:endParaRPr lang="en-US" sz="4000" dirty="0"/>
          </a:p>
          <a:p>
            <a:r>
              <a:rPr lang="en-US" sz="4000" dirty="0"/>
              <a:t>What else do you notice?</a:t>
            </a:r>
          </a:p>
        </p:txBody>
      </p:sp>
    </p:spTree>
    <p:extLst>
      <p:ext uri="{BB962C8B-B14F-4D97-AF65-F5344CB8AC3E}">
        <p14:creationId xmlns:p14="http://schemas.microsoft.com/office/powerpoint/2010/main" val="557590727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D4B18-F630-302B-6C29-25326C042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notes on color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E8679B-18DE-01F0-D2BD-519199E8D938}"/>
              </a:ext>
            </a:extLst>
          </p:cNvPr>
          <p:cNvSpPr txBox="1"/>
          <p:nvPr/>
        </p:nvSpPr>
        <p:spPr>
          <a:xfrm>
            <a:off x="731837" y="2392362"/>
            <a:ext cx="822960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Use color consistently</a:t>
            </a:r>
          </a:p>
          <a:p>
            <a:r>
              <a:rPr lang="en-US" sz="4000" dirty="0"/>
              <a:t>Should we change colors in our charts to keep things interesting?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8C7C1C-7AA3-6FF1-28E0-C3504A3CC285}"/>
              </a:ext>
            </a:extLst>
          </p:cNvPr>
          <p:cNvSpPr txBox="1"/>
          <p:nvPr/>
        </p:nvSpPr>
        <p:spPr>
          <a:xfrm>
            <a:off x="12390438" y="2392362"/>
            <a:ext cx="107681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Using color consistently means you train your audience to know what to expect. Colors should only change if meaning changes.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B86F1E-49ED-E68C-B7C7-016F3E7DE769}"/>
              </a:ext>
            </a:extLst>
          </p:cNvPr>
          <p:cNvSpPr txBox="1"/>
          <p:nvPr/>
        </p:nvSpPr>
        <p:spPr>
          <a:xfrm>
            <a:off x="765842" y="5177797"/>
            <a:ext cx="990006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Design with colorblindness in mind</a:t>
            </a:r>
          </a:p>
          <a:p>
            <a:r>
              <a:rPr lang="en-US" sz="4000" dirty="0"/>
              <a:t>8% of men and 0.5% of women are colorblind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3AD660-5807-FBFB-918E-AEAFCF1AA1EC}"/>
              </a:ext>
            </a:extLst>
          </p:cNvPr>
          <p:cNvSpPr txBox="1"/>
          <p:nvPr/>
        </p:nvSpPr>
        <p:spPr>
          <a:xfrm>
            <a:off x="12390438" y="5177797"/>
            <a:ext cx="102529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Avoid using shades of red and green together. If you need red/green, make sure there’s some other visual indication of difference.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D0628B-E6BE-E99B-54DB-946FBDC4D404}"/>
              </a:ext>
            </a:extLst>
          </p:cNvPr>
          <p:cNvSpPr txBox="1"/>
          <p:nvPr/>
        </p:nvSpPr>
        <p:spPr>
          <a:xfrm>
            <a:off x="765842" y="7963232"/>
            <a:ext cx="990006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Be thoughtful of tone</a:t>
            </a:r>
          </a:p>
          <a:p>
            <a:r>
              <a:rPr lang="en-US" sz="4000" dirty="0"/>
              <a:t>Color evokes emotion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8F95AB-1C29-862A-2373-FA52467B2F63}"/>
              </a:ext>
            </a:extLst>
          </p:cNvPr>
          <p:cNvSpPr txBox="1"/>
          <p:nvPr/>
        </p:nvSpPr>
        <p:spPr>
          <a:xfrm>
            <a:off x="12424442" y="7963232"/>
            <a:ext cx="102529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Be thoughtful of how the results will be perceived. Softer tones could come across as too “nice”. Bolder tones more aggressive.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6CC3E4-3D61-1B37-7984-C2CEB43F770F}"/>
              </a:ext>
            </a:extLst>
          </p:cNvPr>
          <p:cNvSpPr txBox="1"/>
          <p:nvPr/>
        </p:nvSpPr>
        <p:spPr>
          <a:xfrm>
            <a:off x="765842" y="10081865"/>
            <a:ext cx="990006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Brand colors</a:t>
            </a:r>
          </a:p>
          <a:p>
            <a:r>
              <a:rPr lang="en-US" sz="4000" dirty="0"/>
              <a:t>Do you use them?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F8A349-AE63-25C8-E664-F6066666BA98}"/>
              </a:ext>
            </a:extLst>
          </p:cNvPr>
          <p:cNvSpPr txBox="1"/>
          <p:nvPr/>
        </p:nvSpPr>
        <p:spPr>
          <a:xfrm>
            <a:off x="12424442" y="10081865"/>
            <a:ext cx="1025299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 most circumstances, yes. But, brand colors may not have been chosen with data visualizations in mind. When brand colors can’t be used, use standard colors (black, grey) or pick a complementary color.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6F18493-B259-C9A1-FDB5-0B08ABED4940}"/>
              </a:ext>
            </a:extLst>
          </p:cNvPr>
          <p:cNvCxnSpPr/>
          <p:nvPr/>
        </p:nvCxnSpPr>
        <p:spPr>
          <a:xfrm>
            <a:off x="1094264" y="5059362"/>
            <a:ext cx="20516373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C0531B7-5BED-F2AB-0C68-F9CD886EDC5A}"/>
              </a:ext>
            </a:extLst>
          </p:cNvPr>
          <p:cNvCxnSpPr/>
          <p:nvPr/>
        </p:nvCxnSpPr>
        <p:spPr>
          <a:xfrm>
            <a:off x="1170464" y="7878762"/>
            <a:ext cx="20516373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DBBBA21-F0D0-3D11-9DCF-55A09531298E}"/>
              </a:ext>
            </a:extLst>
          </p:cNvPr>
          <p:cNvCxnSpPr/>
          <p:nvPr/>
        </p:nvCxnSpPr>
        <p:spPr>
          <a:xfrm>
            <a:off x="1170464" y="10012362"/>
            <a:ext cx="20516373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4B45444-C2E2-261E-F3B3-EDE46921E82C}"/>
              </a:ext>
            </a:extLst>
          </p:cNvPr>
          <p:cNvCxnSpPr/>
          <p:nvPr/>
        </p:nvCxnSpPr>
        <p:spPr>
          <a:xfrm>
            <a:off x="1170464" y="2331084"/>
            <a:ext cx="20516373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3903843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262E8-A7C2-30B8-5CBD-554730AB3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placement and visual cues</a:t>
            </a:r>
          </a:p>
        </p:txBody>
      </p:sp>
      <p:pic>
        <p:nvPicPr>
          <p:cNvPr id="4" name="Picture 3" descr="A number and arrows pointing to the same direction&#10;&#10;Description automatically generated with medium confidence">
            <a:extLst>
              <a:ext uri="{FF2B5EF4-FFF2-40B4-BE49-F238E27FC236}">
                <a16:creationId xmlns:a16="http://schemas.microsoft.com/office/drawing/2014/main" id="{BBFADA36-2F78-9289-FB03-49F1758E84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0464" y="2925762"/>
            <a:ext cx="9772173" cy="77691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ABD6B30-8C2B-E6DA-FB54-5DF2441EBE00}"/>
              </a:ext>
            </a:extLst>
          </p:cNvPr>
          <p:cNvSpPr txBox="1"/>
          <p:nvPr/>
        </p:nvSpPr>
        <p:spPr>
          <a:xfrm>
            <a:off x="12466639" y="2925762"/>
            <a:ext cx="10286998" cy="8710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Without other visual cues, most members of you audience will read in a Z pattern (left to right, top to bottom).</a:t>
            </a:r>
          </a:p>
          <a:p>
            <a:endParaRPr lang="en-US" sz="4000" dirty="0"/>
          </a:p>
          <a:p>
            <a:r>
              <a:rPr lang="en-US" sz="4000" dirty="0"/>
              <a:t>Take advantage of this by placing things on the page in this order.</a:t>
            </a:r>
          </a:p>
          <a:p>
            <a:endParaRPr lang="en-US" sz="4000" dirty="0"/>
          </a:p>
          <a:p>
            <a:r>
              <a:rPr lang="en-US" sz="4000" dirty="0"/>
              <a:t>Don’t make your audience work too hard (they may not get your point).</a:t>
            </a:r>
          </a:p>
          <a:p>
            <a:endParaRPr lang="en-US" sz="4000" dirty="0"/>
          </a:p>
          <a:p>
            <a:r>
              <a:rPr lang="en-US" sz="4000" dirty="0"/>
              <a:t>On a related note, when possible, make sure your charts follow generally acceptable patterns (e.g. negative values on the left, positive on the right).</a:t>
            </a:r>
          </a:p>
        </p:txBody>
      </p:sp>
    </p:spTree>
    <p:extLst>
      <p:ext uri="{BB962C8B-B14F-4D97-AF65-F5344CB8AC3E}">
        <p14:creationId xmlns:p14="http://schemas.microsoft.com/office/powerpoint/2010/main" val="1245921433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19B44-C269-D430-E424-B39ACCE5F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preattentive</a:t>
            </a:r>
            <a:r>
              <a:rPr lang="en-US" dirty="0"/>
              <a:t> attributes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CBE4C-4E7D-D605-42A9-B1C885D36EED}"/>
              </a:ext>
            </a:extLst>
          </p:cNvPr>
          <p:cNvSpPr txBox="1">
            <a:spLocks/>
          </p:cNvSpPr>
          <p:nvPr/>
        </p:nvSpPr>
        <p:spPr>
          <a:xfrm>
            <a:off x="1170464" y="2925762"/>
            <a:ext cx="19388296" cy="8153400"/>
          </a:xfrm>
          <a:prstGeom prst="rect">
            <a:avLst/>
          </a:prstGeom>
        </p:spPr>
        <p:txBody>
          <a:bodyPr/>
          <a:lstStyle>
            <a:lvl1pPr marL="838200" indent="-838200" algn="l" defTabSz="1120775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Tx/>
              <a:buBlip>
                <a:blip r:embed="rId2"/>
              </a:buBlip>
              <a:defRPr sz="6600" kern="1200">
                <a:solidFill>
                  <a:srgbClr val="4F4F4F"/>
                </a:solidFill>
                <a:latin typeface="Arial"/>
                <a:ea typeface="ＭＳ Ｐゴシック" charset="0"/>
                <a:cs typeface="Arial"/>
              </a:defRPr>
            </a:lvl1pPr>
            <a:lvl2pPr marL="1981200" indent="-857250" algn="l" defTabSz="1120775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Tx/>
              <a:buBlip>
                <a:blip r:embed="rId2"/>
              </a:buBlip>
              <a:defRPr sz="6000" kern="1200">
                <a:solidFill>
                  <a:srgbClr val="4F4F4F"/>
                </a:solidFill>
                <a:latin typeface="Arial"/>
                <a:ea typeface="ＭＳ Ｐゴシック" charset="0"/>
                <a:cs typeface="Arial"/>
              </a:defRPr>
            </a:lvl2pPr>
            <a:lvl3pPr marL="2806700" indent="-557213" algn="l" defTabSz="1120775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Tx/>
              <a:buBlip>
                <a:blip r:embed="rId2"/>
              </a:buBlip>
              <a:defRPr sz="5400" kern="1200">
                <a:solidFill>
                  <a:srgbClr val="4F4F4F"/>
                </a:solidFill>
                <a:latin typeface="Arial"/>
                <a:ea typeface="ＭＳ Ｐゴシック" charset="0"/>
                <a:cs typeface="Arial"/>
              </a:defRPr>
            </a:lvl3pPr>
            <a:lvl4pPr marL="3932238" indent="-557213" algn="l" defTabSz="1120775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Tx/>
              <a:buBlip>
                <a:blip r:embed="rId2"/>
              </a:buBlip>
              <a:defRPr sz="4800" kern="1200">
                <a:solidFill>
                  <a:srgbClr val="4F4F4F"/>
                </a:solidFill>
                <a:latin typeface="Arial"/>
                <a:ea typeface="ＭＳ Ｐゴシック" charset="0"/>
                <a:cs typeface="Arial"/>
              </a:defRPr>
            </a:lvl4pPr>
            <a:lvl5pPr indent="4498975" algn="l" defTabSz="1120775" rtl="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defRPr sz="4900" kern="1200">
                <a:solidFill>
                  <a:srgbClr val="4F4F4F"/>
                </a:solidFill>
                <a:latin typeface="Arial"/>
                <a:ea typeface="ＭＳ Ｐゴシック" charset="0"/>
                <a:cs typeface="Arial"/>
              </a:defRPr>
            </a:lvl5pPr>
            <a:lvl6pPr marL="6185068" indent="-562278" algn="l" defTabSz="1124561" rtl="0" eaLnBrk="1" latinLnBrk="0" hangingPunct="1">
              <a:spcBef>
                <a:spcPct val="20000"/>
              </a:spcBef>
              <a:buFont typeface="Arial"/>
              <a:buChar char="•"/>
              <a:defRPr sz="4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309626" indent="-562278" algn="l" defTabSz="1124561" rtl="0" eaLnBrk="1" latinLnBrk="0" hangingPunct="1">
              <a:spcBef>
                <a:spcPct val="20000"/>
              </a:spcBef>
              <a:buFont typeface="Arial"/>
              <a:buChar char="•"/>
              <a:defRPr sz="4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434182" indent="-562278" algn="l" defTabSz="1124561" rtl="0" eaLnBrk="1" latinLnBrk="0" hangingPunct="1">
              <a:spcBef>
                <a:spcPct val="20000"/>
              </a:spcBef>
              <a:buFont typeface="Arial"/>
              <a:buChar char="•"/>
              <a:defRPr sz="4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558740" indent="-562278" algn="l" defTabSz="1124561" rtl="0" eaLnBrk="1" latinLnBrk="0" hangingPunct="1">
              <a:spcBef>
                <a:spcPct val="20000"/>
              </a:spcBef>
              <a:buFont typeface="Arial"/>
              <a:buChar char="•"/>
              <a:defRPr sz="4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Guideline: use </a:t>
            </a:r>
            <a:r>
              <a:rPr lang="en-US" dirty="0" err="1"/>
              <a:t>preattentive</a:t>
            </a:r>
            <a:r>
              <a:rPr lang="en-US" dirty="0"/>
              <a:t> attributes sparingly; too many reduces focus for the audience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Process steps:</a:t>
            </a:r>
          </a:p>
          <a:p>
            <a:pPr marL="1314450" lvl="1">
              <a:buFont typeface="Arial" panose="020B0604020202020204" pitchFamily="34" charset="0"/>
              <a:buChar char="•"/>
            </a:pPr>
            <a:r>
              <a:rPr lang="en-US" dirty="0"/>
              <a:t>Start with everything “untreated” </a:t>
            </a:r>
          </a:p>
          <a:p>
            <a:pPr marL="1314450" lvl="1">
              <a:buFont typeface="Arial" panose="020B0604020202020204" pitchFamily="34" charset="0"/>
              <a:buChar char="•"/>
            </a:pPr>
            <a:r>
              <a:rPr lang="en-US" dirty="0"/>
              <a:t>“Treat” aspects of the data visualization one at a time with an effective </a:t>
            </a:r>
            <a:r>
              <a:rPr lang="en-US" dirty="0" err="1"/>
              <a:t>preattentive</a:t>
            </a:r>
            <a:r>
              <a:rPr lang="en-US" dirty="0"/>
              <a:t> attribute</a:t>
            </a:r>
          </a:p>
          <a:p>
            <a:pPr marL="1314450" lvl="1">
              <a:buFont typeface="Arial" panose="020B0604020202020204" pitchFamily="34" charset="0"/>
              <a:buChar char="•"/>
            </a:pPr>
            <a:r>
              <a:rPr lang="en-US" dirty="0"/>
              <a:t>(Stop before you add too many “treatments”)</a:t>
            </a:r>
          </a:p>
        </p:txBody>
      </p:sp>
    </p:spTree>
    <p:extLst>
      <p:ext uri="{BB962C8B-B14F-4D97-AF65-F5344CB8AC3E}">
        <p14:creationId xmlns:p14="http://schemas.microsoft.com/office/powerpoint/2010/main" val="1676716915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B91925-D7BC-E926-C39D-A2D42C0682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274190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2F5A7-26D5-5190-0DD0-3B179CCA5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review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6F5FD0B6-49A8-066B-F176-CA149E165FCE}"/>
              </a:ext>
            </a:extLst>
          </p:cNvPr>
          <p:cNvSpPr/>
          <p:nvPr/>
        </p:nvSpPr>
        <p:spPr>
          <a:xfrm>
            <a:off x="5151437" y="3158878"/>
            <a:ext cx="3733800" cy="1600200"/>
          </a:xfrm>
          <a:prstGeom prst="roundRect">
            <a:avLst/>
          </a:prstGeom>
          <a:solidFill>
            <a:srgbClr val="3A506B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Sensory </a:t>
            </a:r>
          </a:p>
          <a:p>
            <a:pPr algn="ctr"/>
            <a:r>
              <a:rPr lang="en-US" sz="3200" dirty="0"/>
              <a:t>Memory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3C75D8A-B6EF-2FEA-1340-DECDB63BF921}"/>
              </a:ext>
            </a:extLst>
          </p:cNvPr>
          <p:cNvSpPr/>
          <p:nvPr/>
        </p:nvSpPr>
        <p:spPr>
          <a:xfrm>
            <a:off x="10714037" y="3158878"/>
            <a:ext cx="3733800" cy="1600200"/>
          </a:xfrm>
          <a:prstGeom prst="roundRect">
            <a:avLst/>
          </a:prstGeom>
          <a:solidFill>
            <a:srgbClr val="5BC0BE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Working</a:t>
            </a:r>
          </a:p>
          <a:p>
            <a:pPr algn="ctr"/>
            <a:r>
              <a:rPr lang="en-US" sz="3200" dirty="0"/>
              <a:t>Memory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A0401B2-A5E2-0EB4-4D33-8CE472F9EDF5}"/>
              </a:ext>
            </a:extLst>
          </p:cNvPr>
          <p:cNvSpPr/>
          <p:nvPr/>
        </p:nvSpPr>
        <p:spPr>
          <a:xfrm>
            <a:off x="16276637" y="3158878"/>
            <a:ext cx="3733800" cy="1600200"/>
          </a:xfrm>
          <a:prstGeom prst="roundRect">
            <a:avLst/>
          </a:prstGeom>
          <a:solidFill>
            <a:srgbClr val="F4603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Long-term </a:t>
            </a:r>
          </a:p>
          <a:p>
            <a:pPr algn="ctr"/>
            <a:r>
              <a:rPr lang="en-US" sz="3200" dirty="0"/>
              <a:t>Memory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8944BA6-93A4-11DE-FD66-463AECB39250}"/>
              </a:ext>
            </a:extLst>
          </p:cNvPr>
          <p:cNvCxnSpPr/>
          <p:nvPr/>
        </p:nvCxnSpPr>
        <p:spPr>
          <a:xfrm>
            <a:off x="8885237" y="3958978"/>
            <a:ext cx="1600200" cy="0"/>
          </a:xfrm>
          <a:prstGeom prst="straightConnector1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  <a:headEnd w="med" len="lg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F85EC21-7475-5012-0BFE-C39A390B5FDD}"/>
              </a:ext>
            </a:extLst>
          </p:cNvPr>
          <p:cNvCxnSpPr/>
          <p:nvPr/>
        </p:nvCxnSpPr>
        <p:spPr>
          <a:xfrm>
            <a:off x="14447837" y="3683262"/>
            <a:ext cx="1600200" cy="0"/>
          </a:xfrm>
          <a:prstGeom prst="straightConnector1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  <a:headEnd w="med" len="lg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099B1A8-66AD-EC3D-B0CE-5014B7134BB8}"/>
              </a:ext>
            </a:extLst>
          </p:cNvPr>
          <p:cNvCxnSpPr>
            <a:cxnSpLocks/>
          </p:cNvCxnSpPr>
          <p:nvPr/>
        </p:nvCxnSpPr>
        <p:spPr>
          <a:xfrm flipH="1">
            <a:off x="14676437" y="4216662"/>
            <a:ext cx="1600200" cy="0"/>
          </a:xfrm>
          <a:prstGeom prst="straightConnector1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  <a:headEnd w="med" len="lg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DCE94E9-3336-9D41-B3B3-CD1391A205E9}"/>
              </a:ext>
            </a:extLst>
          </p:cNvPr>
          <p:cNvSpPr txBox="1"/>
          <p:nvPr/>
        </p:nvSpPr>
        <p:spPr>
          <a:xfrm>
            <a:off x="5151437" y="5131060"/>
            <a:ext cx="228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&lt; 1 second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B3EBCB-BF61-AF53-7093-37F2B519FFEE}"/>
              </a:ext>
            </a:extLst>
          </p:cNvPr>
          <p:cNvSpPr txBox="1"/>
          <p:nvPr/>
        </p:nvSpPr>
        <p:spPr>
          <a:xfrm>
            <a:off x="10714037" y="5131061"/>
            <a:ext cx="228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&lt; 1 minute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6CE047-7421-0108-91AF-EB4F3D5E6E3D}"/>
              </a:ext>
            </a:extLst>
          </p:cNvPr>
          <p:cNvSpPr txBox="1"/>
          <p:nvPr/>
        </p:nvSpPr>
        <p:spPr>
          <a:xfrm>
            <a:off x="16276637" y="5131060"/>
            <a:ext cx="228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Up to a lifetime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873E7F-6101-8788-BEA0-9DE9265BD014}"/>
              </a:ext>
            </a:extLst>
          </p:cNvPr>
          <p:cNvSpPr txBox="1"/>
          <p:nvPr/>
        </p:nvSpPr>
        <p:spPr>
          <a:xfrm>
            <a:off x="5951537" y="2525286"/>
            <a:ext cx="2133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Input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6FA37E-C183-EF08-FA47-A6D5A1A8C34D}"/>
              </a:ext>
            </a:extLst>
          </p:cNvPr>
          <p:cNvSpPr txBox="1"/>
          <p:nvPr/>
        </p:nvSpPr>
        <p:spPr>
          <a:xfrm>
            <a:off x="11514137" y="2525286"/>
            <a:ext cx="2133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Processing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26C941-B7C2-F3A6-4D02-98FC79B9ACBF}"/>
              </a:ext>
            </a:extLst>
          </p:cNvPr>
          <p:cNvSpPr txBox="1"/>
          <p:nvPr/>
        </p:nvSpPr>
        <p:spPr>
          <a:xfrm>
            <a:off x="17071974" y="2525286"/>
            <a:ext cx="2133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Storage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354BE4D-B6A0-DA92-4DBC-75C2F0BA67C6}"/>
              </a:ext>
            </a:extLst>
          </p:cNvPr>
          <p:cNvSpPr txBox="1"/>
          <p:nvPr/>
        </p:nvSpPr>
        <p:spPr>
          <a:xfrm>
            <a:off x="3589337" y="6477384"/>
            <a:ext cx="16078200" cy="506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Sensory (or Iconic) Memory </a:t>
            </a:r>
          </a:p>
          <a:p>
            <a:pPr marL="1406525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Holds information for a fraction of a second</a:t>
            </a:r>
          </a:p>
          <a:p>
            <a:pPr marL="1406525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Tuned to a set of </a:t>
            </a:r>
            <a:r>
              <a:rPr lang="en-US" sz="3200" dirty="0" err="1"/>
              <a:t>preattentive</a:t>
            </a:r>
            <a:r>
              <a:rPr lang="en-US" sz="3200" dirty="0"/>
              <a:t> attributes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Short-term (or Working) memory</a:t>
            </a:r>
          </a:p>
          <a:p>
            <a:pPr marL="1406525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People can keep about four chunks of visual information in their short-term memory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Long-term memory</a:t>
            </a:r>
          </a:p>
          <a:p>
            <a:pPr marL="1406525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Aggregate of visual and verbal memory, which work differently</a:t>
            </a:r>
          </a:p>
          <a:p>
            <a:pPr marL="1406525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Images can help us recall things quicker</a:t>
            </a:r>
          </a:p>
        </p:txBody>
      </p:sp>
      <p:pic>
        <p:nvPicPr>
          <p:cNvPr id="20" name="Graphic 19" descr="Artificial Intelligence outline">
            <a:extLst>
              <a:ext uri="{FF2B5EF4-FFF2-40B4-BE49-F238E27FC236}">
                <a16:creationId xmlns:a16="http://schemas.microsoft.com/office/drawing/2014/main" id="{2CED4147-4474-DC82-9F76-9B3D17DD7A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03337" y="2990862"/>
            <a:ext cx="2286000" cy="2286000"/>
          </a:xfrm>
          <a:prstGeom prst="rect">
            <a:avLst/>
          </a:prstGeom>
          <a:effectLst>
            <a:reflection endPos="0" dir="5400000" sy="-100000" algn="bl" rotWithShape="0"/>
          </a:effectLst>
          <a:scene3d>
            <a:camera prst="orthographicFront">
              <a:rot lat="0" lon="10800000" rev="0"/>
            </a:camera>
            <a:lightRig rig="threePt" dir="t"/>
          </a:scene3d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8186199-64C6-E84F-ACB2-3E0C9B00FF7F}"/>
              </a:ext>
            </a:extLst>
          </p:cNvPr>
          <p:cNvCxnSpPr/>
          <p:nvPr/>
        </p:nvCxnSpPr>
        <p:spPr>
          <a:xfrm>
            <a:off x="3398837" y="4137040"/>
            <a:ext cx="1600200" cy="0"/>
          </a:xfrm>
          <a:prstGeom prst="straightConnector1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  <a:headEnd w="med" len="lg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5382204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2F5A7-26D5-5190-0DD0-3B179CCA5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review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6F5FD0B6-49A8-066B-F176-CA149E165FCE}"/>
              </a:ext>
            </a:extLst>
          </p:cNvPr>
          <p:cNvSpPr/>
          <p:nvPr/>
        </p:nvSpPr>
        <p:spPr>
          <a:xfrm>
            <a:off x="5151437" y="3158878"/>
            <a:ext cx="3733800" cy="1600200"/>
          </a:xfrm>
          <a:prstGeom prst="roundRect">
            <a:avLst/>
          </a:prstGeom>
          <a:solidFill>
            <a:srgbClr val="3A506B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Sensory </a:t>
            </a:r>
          </a:p>
          <a:p>
            <a:pPr algn="ctr"/>
            <a:r>
              <a:rPr lang="en-US" sz="3200" dirty="0"/>
              <a:t>Memory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3C75D8A-B6EF-2FEA-1340-DECDB63BF921}"/>
              </a:ext>
            </a:extLst>
          </p:cNvPr>
          <p:cNvSpPr/>
          <p:nvPr/>
        </p:nvSpPr>
        <p:spPr>
          <a:xfrm>
            <a:off x="10714037" y="3158878"/>
            <a:ext cx="3733800" cy="1600200"/>
          </a:xfrm>
          <a:prstGeom prst="roundRect">
            <a:avLst/>
          </a:prstGeom>
          <a:solidFill>
            <a:srgbClr val="5BC0BE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Working</a:t>
            </a:r>
          </a:p>
          <a:p>
            <a:pPr algn="ctr"/>
            <a:r>
              <a:rPr lang="en-US" sz="3200" dirty="0"/>
              <a:t>Memory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A0401B2-A5E2-0EB4-4D33-8CE472F9EDF5}"/>
              </a:ext>
            </a:extLst>
          </p:cNvPr>
          <p:cNvSpPr/>
          <p:nvPr/>
        </p:nvSpPr>
        <p:spPr>
          <a:xfrm>
            <a:off x="16276637" y="3158878"/>
            <a:ext cx="3733800" cy="1600200"/>
          </a:xfrm>
          <a:prstGeom prst="roundRect">
            <a:avLst/>
          </a:prstGeom>
          <a:solidFill>
            <a:srgbClr val="F4603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Long-term </a:t>
            </a:r>
          </a:p>
          <a:p>
            <a:pPr algn="ctr"/>
            <a:r>
              <a:rPr lang="en-US" sz="3200" dirty="0"/>
              <a:t>Memory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8944BA6-93A4-11DE-FD66-463AECB39250}"/>
              </a:ext>
            </a:extLst>
          </p:cNvPr>
          <p:cNvCxnSpPr/>
          <p:nvPr/>
        </p:nvCxnSpPr>
        <p:spPr>
          <a:xfrm>
            <a:off x="8885237" y="3958978"/>
            <a:ext cx="1600200" cy="0"/>
          </a:xfrm>
          <a:prstGeom prst="straightConnector1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  <a:headEnd w="med" len="lg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F85EC21-7475-5012-0BFE-C39A390B5FDD}"/>
              </a:ext>
            </a:extLst>
          </p:cNvPr>
          <p:cNvCxnSpPr/>
          <p:nvPr/>
        </p:nvCxnSpPr>
        <p:spPr>
          <a:xfrm>
            <a:off x="14447837" y="3683262"/>
            <a:ext cx="1600200" cy="0"/>
          </a:xfrm>
          <a:prstGeom prst="straightConnector1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  <a:headEnd w="med" len="lg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099B1A8-66AD-EC3D-B0CE-5014B7134BB8}"/>
              </a:ext>
            </a:extLst>
          </p:cNvPr>
          <p:cNvCxnSpPr>
            <a:cxnSpLocks/>
          </p:cNvCxnSpPr>
          <p:nvPr/>
        </p:nvCxnSpPr>
        <p:spPr>
          <a:xfrm flipH="1">
            <a:off x="14676437" y="4216662"/>
            <a:ext cx="1600200" cy="0"/>
          </a:xfrm>
          <a:prstGeom prst="straightConnector1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  <a:headEnd w="med" len="lg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DCE94E9-3336-9D41-B3B3-CD1391A205E9}"/>
              </a:ext>
            </a:extLst>
          </p:cNvPr>
          <p:cNvSpPr txBox="1"/>
          <p:nvPr/>
        </p:nvSpPr>
        <p:spPr>
          <a:xfrm>
            <a:off x="5151437" y="5131060"/>
            <a:ext cx="228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&lt; 1 second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B3EBCB-BF61-AF53-7093-37F2B519FFEE}"/>
              </a:ext>
            </a:extLst>
          </p:cNvPr>
          <p:cNvSpPr txBox="1"/>
          <p:nvPr/>
        </p:nvSpPr>
        <p:spPr>
          <a:xfrm>
            <a:off x="10714037" y="5131061"/>
            <a:ext cx="228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&lt; 1 minute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6CE047-7421-0108-91AF-EB4F3D5E6E3D}"/>
              </a:ext>
            </a:extLst>
          </p:cNvPr>
          <p:cNvSpPr txBox="1"/>
          <p:nvPr/>
        </p:nvSpPr>
        <p:spPr>
          <a:xfrm>
            <a:off x="16276637" y="5131060"/>
            <a:ext cx="228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Up to a lifetime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873E7F-6101-8788-BEA0-9DE9265BD014}"/>
              </a:ext>
            </a:extLst>
          </p:cNvPr>
          <p:cNvSpPr txBox="1"/>
          <p:nvPr/>
        </p:nvSpPr>
        <p:spPr>
          <a:xfrm>
            <a:off x="5951537" y="2525286"/>
            <a:ext cx="2133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Input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6FA37E-C183-EF08-FA47-A6D5A1A8C34D}"/>
              </a:ext>
            </a:extLst>
          </p:cNvPr>
          <p:cNvSpPr txBox="1"/>
          <p:nvPr/>
        </p:nvSpPr>
        <p:spPr>
          <a:xfrm>
            <a:off x="11514137" y="2525286"/>
            <a:ext cx="2133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Processing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26C941-B7C2-F3A6-4D02-98FC79B9ACBF}"/>
              </a:ext>
            </a:extLst>
          </p:cNvPr>
          <p:cNvSpPr txBox="1"/>
          <p:nvPr/>
        </p:nvSpPr>
        <p:spPr>
          <a:xfrm>
            <a:off x="17071974" y="2525286"/>
            <a:ext cx="2133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Storage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354BE4D-B6A0-DA92-4DBC-75C2F0BA67C6}"/>
              </a:ext>
            </a:extLst>
          </p:cNvPr>
          <p:cNvSpPr txBox="1"/>
          <p:nvPr/>
        </p:nvSpPr>
        <p:spPr>
          <a:xfrm>
            <a:off x="1303337" y="6417778"/>
            <a:ext cx="12763500" cy="506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Sensory (or Iconic) Memory </a:t>
            </a:r>
          </a:p>
          <a:p>
            <a:pPr marL="1406525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Holds information for a fraction of a second</a:t>
            </a:r>
          </a:p>
          <a:p>
            <a:pPr marL="1406525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Tuned to a set of </a:t>
            </a:r>
            <a:r>
              <a:rPr lang="en-US" sz="3200" dirty="0" err="1"/>
              <a:t>preattentive</a:t>
            </a:r>
            <a:r>
              <a:rPr lang="en-US" sz="3200" dirty="0"/>
              <a:t> attributes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Short-term (or Working) memory</a:t>
            </a:r>
          </a:p>
          <a:p>
            <a:pPr marL="1406525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People can keep about four chunks of visual information in their short-term memory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Long-term memory</a:t>
            </a:r>
          </a:p>
          <a:p>
            <a:pPr marL="1406525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Aggregate of visual and verbal memory, which work differently</a:t>
            </a:r>
          </a:p>
          <a:p>
            <a:pPr marL="1406525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Images can help us recall things quicker</a:t>
            </a:r>
          </a:p>
        </p:txBody>
      </p:sp>
      <p:pic>
        <p:nvPicPr>
          <p:cNvPr id="20" name="Graphic 19" descr="Artificial Intelligence outline">
            <a:extLst>
              <a:ext uri="{FF2B5EF4-FFF2-40B4-BE49-F238E27FC236}">
                <a16:creationId xmlns:a16="http://schemas.microsoft.com/office/drawing/2014/main" id="{2CED4147-4474-DC82-9F76-9B3D17DD7A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03337" y="2990862"/>
            <a:ext cx="2286000" cy="2286000"/>
          </a:xfrm>
          <a:prstGeom prst="rect">
            <a:avLst/>
          </a:prstGeom>
          <a:effectLst>
            <a:reflection endPos="0" dir="5400000" sy="-100000" algn="bl" rotWithShape="0"/>
          </a:effectLst>
          <a:scene3d>
            <a:camera prst="orthographicFront">
              <a:rot lat="0" lon="10800000" rev="0"/>
            </a:camera>
            <a:lightRig rig="threePt" dir="t"/>
          </a:scene3d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8186199-64C6-E84F-ACB2-3E0C9B00FF7F}"/>
              </a:ext>
            </a:extLst>
          </p:cNvPr>
          <p:cNvCxnSpPr/>
          <p:nvPr/>
        </p:nvCxnSpPr>
        <p:spPr>
          <a:xfrm>
            <a:off x="3398837" y="4137040"/>
            <a:ext cx="1600200" cy="0"/>
          </a:xfrm>
          <a:prstGeom prst="straightConnector1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  <a:headEnd w="med" len="lg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3E0B159-C8D6-7B7F-9619-74101006791D}"/>
              </a:ext>
            </a:extLst>
          </p:cNvPr>
          <p:cNvSpPr/>
          <p:nvPr/>
        </p:nvSpPr>
        <p:spPr>
          <a:xfrm>
            <a:off x="14369255" y="6417778"/>
            <a:ext cx="8386763" cy="5062917"/>
          </a:xfrm>
          <a:prstGeom prst="roundRect">
            <a:avLst>
              <a:gd name="adj" fmla="val 8256"/>
            </a:avLst>
          </a:prstGeom>
          <a:solidFill>
            <a:srgbClr val="FF000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Studies show that we have 3-8 seconds before audiences decide whether they will continue looking at a piece of content.</a:t>
            </a:r>
          </a:p>
        </p:txBody>
      </p:sp>
    </p:spTree>
    <p:extLst>
      <p:ext uri="{BB962C8B-B14F-4D97-AF65-F5344CB8AC3E}">
        <p14:creationId xmlns:p14="http://schemas.microsoft.com/office/powerpoint/2010/main" val="2537259218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DE465-3AAB-F616-3DEF-E37ABB406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fives?</a:t>
            </a:r>
          </a:p>
        </p:txBody>
      </p:sp>
      <p:pic>
        <p:nvPicPr>
          <p:cNvPr id="3" name="Picture 2" descr="Screen Shot 2016-06-20 at 10.52.45 AM (2).png">
            <a:extLst>
              <a:ext uri="{FF2B5EF4-FFF2-40B4-BE49-F238E27FC236}">
                <a16:creationId xmlns:a16="http://schemas.microsoft.com/office/drawing/2014/main" id="{78D16BBE-9C6A-7D9B-3A6E-D46087A8878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5446640" y="3078161"/>
            <a:ext cx="12527280" cy="2445098"/>
          </a:xfrm>
          <a:prstGeom prst="rect">
            <a:avLst/>
          </a:prstGeom>
        </p:spPr>
      </p:pic>
      <p:pic>
        <p:nvPicPr>
          <p:cNvPr id="4" name="Picture 3" descr="Screen Shot 2016-06-20 at 10.52.45 AM (2).png">
            <a:extLst>
              <a:ext uri="{FF2B5EF4-FFF2-40B4-BE49-F238E27FC236}">
                <a16:creationId xmlns:a16="http://schemas.microsoft.com/office/drawing/2014/main" id="{FCA51699-13B2-755A-FFFE-56798C71867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46639" y="6103715"/>
            <a:ext cx="12527280" cy="25415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E69B51-E855-1C0B-E847-86FAF222E889}"/>
              </a:ext>
            </a:extLst>
          </p:cNvPr>
          <p:cNvSpPr txBox="1"/>
          <p:nvPr/>
        </p:nvSpPr>
        <p:spPr>
          <a:xfrm>
            <a:off x="5380037" y="9225762"/>
            <a:ext cx="12649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/>
              <a:t>Preattentive</a:t>
            </a:r>
            <a:r>
              <a:rPr lang="en-US" sz="4000" dirty="0"/>
              <a:t> attributes enable our audience to see what we want them to see before they even know they’re seeing it!</a:t>
            </a:r>
          </a:p>
        </p:txBody>
      </p:sp>
    </p:spTree>
    <p:extLst>
      <p:ext uri="{BB962C8B-B14F-4D97-AF65-F5344CB8AC3E}">
        <p14:creationId xmlns:p14="http://schemas.microsoft.com/office/powerpoint/2010/main" val="37433406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789B6-9AED-75AD-EB56-4D53B7708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Preattentive</a:t>
            </a:r>
            <a:r>
              <a:rPr lang="en-US" dirty="0"/>
              <a:t> attributes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C16A2E-2106-2EFD-D4F8-03F694085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464" y="3001962"/>
            <a:ext cx="11942956" cy="8001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9B7634-FAD1-6E9C-5252-1E5A4A271F43}"/>
              </a:ext>
            </a:extLst>
          </p:cNvPr>
          <p:cNvSpPr txBox="1"/>
          <p:nvPr/>
        </p:nvSpPr>
        <p:spPr>
          <a:xfrm>
            <a:off x="13762037" y="3382962"/>
            <a:ext cx="8991600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These are all the </a:t>
            </a:r>
            <a:r>
              <a:rPr lang="en-US" sz="4000" dirty="0" err="1"/>
              <a:t>preattentive</a:t>
            </a:r>
            <a:r>
              <a:rPr lang="en-US" sz="4000" dirty="0"/>
              <a:t> attributes</a:t>
            </a:r>
          </a:p>
          <a:p>
            <a:endParaRPr lang="en-US" sz="4000" dirty="0"/>
          </a:p>
          <a:p>
            <a:r>
              <a:rPr lang="en-US" sz="4000" dirty="0"/>
              <a:t>Note that people tend to associate quantitative values for some (but not all) </a:t>
            </a:r>
            <a:r>
              <a:rPr lang="en-US" sz="4000" dirty="0" err="1"/>
              <a:t>preattentive</a:t>
            </a:r>
            <a:r>
              <a:rPr lang="en-US" sz="4000" dirty="0"/>
              <a:t> attributes</a:t>
            </a:r>
          </a:p>
          <a:p>
            <a:endParaRPr lang="en-US" sz="4000" dirty="0"/>
          </a:p>
          <a:p>
            <a:r>
              <a:rPr lang="en-US" sz="4000" dirty="0" err="1"/>
              <a:t>Preattentive</a:t>
            </a:r>
            <a:r>
              <a:rPr lang="en-US" sz="4000" dirty="0"/>
              <a:t> attributes are used for: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/>
              <a:t>Drawing your audience’s attention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/>
              <a:t>Creating a visual hierarchy of information</a:t>
            </a:r>
          </a:p>
        </p:txBody>
      </p:sp>
    </p:spTree>
    <p:extLst>
      <p:ext uri="{BB962C8B-B14F-4D97-AF65-F5344CB8AC3E}">
        <p14:creationId xmlns:p14="http://schemas.microsoft.com/office/powerpoint/2010/main" val="919417625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E251F-39F2-FE12-0869-279462EAC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Preattentive</a:t>
            </a:r>
            <a:r>
              <a:rPr lang="en-US" dirty="0"/>
              <a:t> attributes in text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0CD269-B806-1235-2050-848866759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1975" y="2087562"/>
            <a:ext cx="14565323" cy="42025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D2C14C-1D14-F61C-AD2C-352688B32F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1975" y="6523465"/>
            <a:ext cx="15222032" cy="455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296488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C2BC4-11AA-48E0-8D20-472CE8A8E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Preattentive</a:t>
            </a:r>
            <a:r>
              <a:rPr lang="en-US" dirty="0"/>
              <a:t> attributes in text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533C7A-55E6-0C4C-4082-2D02B573F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2257" y="2087562"/>
            <a:ext cx="15224759" cy="10031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032016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7ACF3-C693-50EC-15EE-908871282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Preattentive</a:t>
            </a:r>
            <a:r>
              <a:rPr lang="en-US" dirty="0"/>
              <a:t> attributes in charts</a:t>
            </a:r>
          </a:p>
        </p:txBody>
      </p:sp>
      <p:pic>
        <p:nvPicPr>
          <p:cNvPr id="4" name="Picture 3" descr="A graph with text on it&#10;&#10;Description automatically generated">
            <a:extLst>
              <a:ext uri="{FF2B5EF4-FFF2-40B4-BE49-F238E27FC236}">
                <a16:creationId xmlns:a16="http://schemas.microsoft.com/office/drawing/2014/main" id="{8D5ED083-C63B-A3CC-CB73-E084F67984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73362"/>
            <a:ext cx="15544800" cy="8636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DD0890-BB0A-02DC-0047-4B7459360654}"/>
              </a:ext>
            </a:extLst>
          </p:cNvPr>
          <p:cNvSpPr txBox="1"/>
          <p:nvPr/>
        </p:nvSpPr>
        <p:spPr>
          <a:xfrm>
            <a:off x="15644823" y="3230562"/>
            <a:ext cx="687992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What is notable about this chart?</a:t>
            </a:r>
          </a:p>
          <a:p>
            <a:endParaRPr lang="en-US" sz="4000" dirty="0"/>
          </a:p>
          <a:p>
            <a:r>
              <a:rPr lang="en-US" sz="4000" dirty="0"/>
              <a:t>What do I want you to understand about the chart?</a:t>
            </a:r>
          </a:p>
          <a:p>
            <a:endParaRPr lang="en-US" sz="4000" dirty="0"/>
          </a:p>
          <a:p>
            <a:r>
              <a:rPr lang="en-US" sz="4000" dirty="0"/>
              <a:t>What insights do you see?</a:t>
            </a:r>
          </a:p>
        </p:txBody>
      </p:sp>
    </p:spTree>
    <p:extLst>
      <p:ext uri="{BB962C8B-B14F-4D97-AF65-F5344CB8AC3E}">
        <p14:creationId xmlns:p14="http://schemas.microsoft.com/office/powerpoint/2010/main" val="3836764479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128115</TotalTime>
  <Words>1080</Words>
  <Application>Microsoft Macintosh PowerPoint</Application>
  <PresentationFormat>Custom</PresentationFormat>
  <Paragraphs>164</Paragraphs>
  <Slides>26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Calibri</vt:lpstr>
      <vt:lpstr>Online Programs Template White[1]</vt:lpstr>
      <vt:lpstr>PowerPoint Presentation</vt:lpstr>
      <vt:lpstr>Preattentive attributes introduction</vt:lpstr>
      <vt:lpstr>Memory review</vt:lpstr>
      <vt:lpstr>Memory review</vt:lpstr>
      <vt:lpstr>How many fives?</vt:lpstr>
      <vt:lpstr>Preattentive attributes</vt:lpstr>
      <vt:lpstr>Preattentive attributes in text</vt:lpstr>
      <vt:lpstr>Preattentive attributes in text</vt:lpstr>
      <vt:lpstr>Preattentive attributes in charts</vt:lpstr>
      <vt:lpstr>Add preattentive attributes</vt:lpstr>
      <vt:lpstr>Additional preattentive attributes</vt:lpstr>
      <vt:lpstr>Using color to draw attention</vt:lpstr>
      <vt:lpstr>Default reading pattern</vt:lpstr>
      <vt:lpstr>Adding color</vt:lpstr>
      <vt:lpstr>Added marks – labels</vt:lpstr>
      <vt:lpstr>Added marks – partial labels</vt:lpstr>
      <vt:lpstr>PowerPoint Presentation</vt:lpstr>
      <vt:lpstr>size</vt:lpstr>
      <vt:lpstr>Which chart should you focus on?</vt:lpstr>
      <vt:lpstr>Size is why bubble charts work</vt:lpstr>
      <vt:lpstr>Use color sparingly</vt:lpstr>
      <vt:lpstr>Use color intentionally</vt:lpstr>
      <vt:lpstr>other notes on color</vt:lpstr>
      <vt:lpstr>Page placement and visual cues</vt:lpstr>
      <vt:lpstr>Using preattentive attributes</vt:lpstr>
      <vt:lpstr>PowerPoint Presentation</vt:lpstr>
    </vt:vector>
  </TitlesOfParts>
  <Manager/>
  <Company>University of Nevada Reno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subject/>
  <dc:creator>jeff</dc:creator>
  <cp:keywords/>
  <dc:description/>
  <cp:lastModifiedBy>Jeremy Morris</cp:lastModifiedBy>
  <cp:revision>308</cp:revision>
  <dcterms:created xsi:type="dcterms:W3CDTF">2007-05-02T01:14:38Z</dcterms:created>
  <dcterms:modified xsi:type="dcterms:W3CDTF">2023-09-18T22:38:22Z</dcterms:modified>
  <cp:category/>
</cp:coreProperties>
</file>

<file path=docProps/thumbnail.jpeg>
</file>